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4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306" r:id="rId4"/>
    <p:sldId id="307" r:id="rId5"/>
    <p:sldId id="310" r:id="rId6"/>
    <p:sldId id="309" r:id="rId7"/>
    <p:sldId id="282" r:id="rId8"/>
    <p:sldId id="308" r:id="rId9"/>
    <p:sldId id="286" r:id="rId10"/>
    <p:sldId id="304" r:id="rId11"/>
    <p:sldId id="305" r:id="rId12"/>
    <p:sldId id="272" r:id="rId13"/>
    <p:sldId id="293" r:id="rId14"/>
    <p:sldId id="301" r:id="rId15"/>
    <p:sldId id="30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71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10" autoAdjust="0"/>
  </p:normalViewPr>
  <p:slideViewPr>
    <p:cSldViewPr snapToGrid="0" showGuides="1">
      <p:cViewPr varScale="1">
        <p:scale>
          <a:sx n="75" d="100"/>
          <a:sy n="75" d="100"/>
        </p:scale>
        <p:origin x="93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9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76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03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3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8158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81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86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7327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8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050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5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7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61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910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4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28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16168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64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6FE0F-65A2-449F-9D90-35A9737AEB61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87C517-DAE7-41BB-A8FB-E4ADEDFB446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FB21C-E1DD-4438-B889-CD273EFC8C92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C1306-9616-4124-A1EF-646187F519AC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07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6839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2474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32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75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FBD24-6431-45C9-9E7D-573293508DED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FEB26-381A-43F5-9FCA-6B3676449C9B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25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649" r:id="rId25"/>
    <p:sldLayoutId id="2147483661" r:id="rId26"/>
    <p:sldLayoutId id="2147483662" r:id="rId27"/>
    <p:sldLayoutId id="2147483663" r:id="rId28"/>
    <p:sldLayoutId id="2147483664" r:id="rId29"/>
    <p:sldLayoutId id="2147483665" r:id="rId30"/>
    <p:sldLayoutId id="2147483666" r:id="rId31"/>
    <p:sldLayoutId id="2147483667" r:id="rId32"/>
    <p:sldLayoutId id="2147483669" r:id="rId33"/>
    <p:sldLayoutId id="2147483670" r:id="rId34"/>
    <p:sldLayoutId id="2147483671" r:id="rId35"/>
    <p:sldLayoutId id="2147483672" r:id="rId36"/>
    <p:sldLayoutId id="2147483652" r:id="rId37"/>
    <p:sldLayoutId id="2147483674" r:id="rId38"/>
    <p:sldLayoutId id="2147483675" r:id="rId39"/>
    <p:sldLayoutId id="2147483676" r:id="rId40"/>
    <p:sldLayoutId id="2147483677" r:id="rId41"/>
    <p:sldLayoutId id="2147483655" r:id="rId42"/>
    <p:sldLayoutId id="2147483678" r:id="rId43"/>
    <p:sldLayoutId id="2147483679" r:id="rId44"/>
    <p:sldLayoutId id="2147483680" r:id="rId45"/>
    <p:sldLayoutId id="2147483653" r:id="rId46"/>
    <p:sldLayoutId id="2147483682" r:id="rId47"/>
    <p:sldLayoutId id="2147483683" r:id="rId48"/>
    <p:sldLayoutId id="2147483685" r:id="rId49"/>
    <p:sldLayoutId id="2147483654" r:id="rId50"/>
    <p:sldLayoutId id="2147483686" r:id="rId51"/>
    <p:sldLayoutId id="2147483687" r:id="rId52"/>
    <p:sldLayoutId id="2147483689" r:id="rId53"/>
    <p:sldLayoutId id="2147483688" r:id="rId54"/>
    <p:sldLayoutId id="2147483691" r:id="rId55"/>
    <p:sldLayoutId id="2147483692" r:id="rId56"/>
    <p:sldLayoutId id="2147483693" r:id="rId57"/>
    <p:sldLayoutId id="2147483694" r:id="rId58"/>
    <p:sldLayoutId id="2147483695" r:id="rId59"/>
    <p:sldLayoutId id="2147483696" r:id="rId60"/>
    <p:sldLayoutId id="2147483698" r:id="rId61"/>
    <p:sldLayoutId id="2147483699" r:id="rId62"/>
    <p:sldLayoutId id="2147483700" r:id="rId63"/>
    <p:sldLayoutId id="2147483701" r:id="rId64"/>
    <p:sldLayoutId id="2147483702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3A02B8-0EAE-48E8-A4BD-21202630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93045" y="-29210"/>
            <a:ext cx="12381293" cy="73494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0" y="4771390"/>
            <a:ext cx="7679627" cy="208661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Trading Spaces LTSM for SPY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1B31E-7F14-4545-90FC-17DDF510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45" y="3429000"/>
            <a:ext cx="2057404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9DFAE-647E-4ACE-96E7-28D20D526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colorTemperature colorTemp="6222"/>
                    </a14:imgEffect>
                    <a14:imgEffect>
                      <a14:saturation sat="73000"/>
                    </a14:imgEffect>
                    <a14:imgEffect>
                      <a14:brightnessContrast bright="-25000" contrast="22000"/>
                    </a14:imgEffect>
                  </a14:imgLayer>
                </a14:imgProps>
              </a:ext>
            </a:extLst>
          </a:blip>
          <a:srcRect l="-394" t="3051" r="37139"/>
          <a:stretch/>
        </p:blipFill>
        <p:spPr>
          <a:xfrm>
            <a:off x="-100267" y="-29210"/>
            <a:ext cx="2256321" cy="345821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E5DDA-988B-4D3C-A844-A53C41B11592}"/>
              </a:ext>
            </a:extLst>
          </p:cNvPr>
          <p:cNvSpPr txBox="1"/>
          <p:nvPr/>
        </p:nvSpPr>
        <p:spPr>
          <a:xfrm>
            <a:off x="1564640" y="6299200"/>
            <a:ext cx="165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Will Turner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68798-7C1B-4B4B-90AC-5EC76F8069E0}"/>
              </a:ext>
            </a:extLst>
          </p:cNvPr>
          <p:cNvSpPr txBox="1"/>
          <p:nvPr/>
        </p:nvSpPr>
        <p:spPr>
          <a:xfrm>
            <a:off x="2248832" y="2919492"/>
            <a:ext cx="187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Alpa Sheladia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81CB-D0EF-4851-9DBE-E5AE7611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Profit &amp;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AD497-6281-45F0-8E9A-B25A29E7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3EC4E-FF3A-40D2-90BF-211D00F8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71" y="1551443"/>
            <a:ext cx="9256899" cy="4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6F54-B17E-4B7A-8216-5F216F7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44" y="4076498"/>
            <a:ext cx="10439400" cy="1175444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 and Initialized 3D-Kmean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7FA80-7AB2-4A13-B1E9-1E5E13AD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5BBF2A2-F6DE-41D6-A12E-2C481CEB7A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5967" t="2002" r="16986" b="10255"/>
          <a:stretch/>
        </p:blipFill>
        <p:spPr>
          <a:xfrm>
            <a:off x="6450677" y="0"/>
            <a:ext cx="5741323" cy="35744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0556-F6B2-4A47-B2C0-2C8D0287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4"/>
          <a:stretch/>
        </p:blipFill>
        <p:spPr>
          <a:xfrm>
            <a:off x="0" y="0"/>
            <a:ext cx="6450677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Visualizing S&amp;P 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4600A6A-D103-4CF9-801E-F0DF4675A4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9AF96-0189-4494-A9DA-2C7A0F0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" y="260349"/>
            <a:ext cx="4590668" cy="365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52F35-4BD8-4C8E-9E91-19CF1110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2" y="260349"/>
            <a:ext cx="4223170" cy="365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DDF8A-45D8-49CB-A7C3-FB9A475E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48" y="260347"/>
            <a:ext cx="303161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4D2AB-CFD9-4178-85CA-0B9A699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8" y="1302740"/>
            <a:ext cx="2514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C2ADF-33AE-4143-9208-1C25713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" y="2590902"/>
            <a:ext cx="2514600" cy="1191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4C765-821F-4735-A5EC-D8F2334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8" y="3889584"/>
            <a:ext cx="2514600" cy="1149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749F9D-4BC6-4852-9A45-C0927393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8" y="5146445"/>
            <a:ext cx="2514600" cy="1190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35542-49E5-4DEF-9C8A-DBB4AF66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48" y="1321790"/>
            <a:ext cx="2543175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7A4D0-73F5-4B5B-AF57-0F2C87E65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48" y="2615211"/>
            <a:ext cx="2514600" cy="116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78BF3-D538-42D7-A2BD-BC1CFFF8D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948" y="3886858"/>
            <a:ext cx="2514600" cy="1174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169AAE-465E-490B-A26B-8625F331A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73" y="1298135"/>
            <a:ext cx="2543175" cy="1125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BDD88-8B4D-4035-A98A-B5334850E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8" y="5175020"/>
            <a:ext cx="2514600" cy="1189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CC6AC-84C1-4CE6-9B72-FDBFB846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23" y="2615211"/>
            <a:ext cx="2524125" cy="1167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1A92E9-361A-4104-9A34-EB03BF943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123" y="3899559"/>
            <a:ext cx="2524125" cy="1174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B460CA-B969-4D3B-AF5B-5D4C0BB9AB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073" y="5175020"/>
            <a:ext cx="2543175" cy="1189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7F80E8-9868-413F-8082-D348EB68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251" y="1298135"/>
            <a:ext cx="2476499" cy="1143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9508-3E8F-4F91-A70E-7611F5FF8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7252" y="2615211"/>
            <a:ext cx="2476500" cy="1191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60C637-9B0B-446F-821A-12889151E7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8773" y="3914990"/>
            <a:ext cx="2437829" cy="11747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6C2094-C1A0-4245-88BA-A0FF4227D6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00" y="5179007"/>
            <a:ext cx="2437829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E6E6E6"/>
            </a:gs>
            <a:gs pos="66000">
              <a:srgbClr val="0070C0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24" y="4647438"/>
            <a:ext cx="10439400" cy="1175444"/>
          </a:xfrm>
        </p:spPr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DC24-A4F5-42C1-980C-B4FBFCCA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1" y="0"/>
            <a:ext cx="6258122" cy="46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30C42-1F41-437A-B1B0-032FE76B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12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3880AF-BA5D-46F9-BDB4-766F567142D7}"/>
              </a:ext>
            </a:extLst>
          </p:cNvPr>
          <p:cNvSpPr txBox="1"/>
          <p:nvPr/>
        </p:nvSpPr>
        <p:spPr>
          <a:xfrm>
            <a:off x="3053080" y="538479"/>
            <a:ext cx="638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D34523-D9B1-4321-B6C3-0BACFFFF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85"/>
          <a:stretch/>
        </p:blipFill>
        <p:spPr>
          <a:xfrm>
            <a:off x="0" y="4010660"/>
            <a:ext cx="3962400" cy="284734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innerShdw blurRad="114300">
              <a:prstClr val="black"/>
            </a:innerShdw>
            <a:reflection stA="45000" endPos="0" dir="5400000" sy="-100000" algn="bl" rotWithShape="0"/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718" y="136525"/>
            <a:ext cx="5272764" cy="883107"/>
          </a:xfrm>
        </p:spPr>
        <p:txBody>
          <a:bodyPr/>
          <a:lstStyle/>
          <a:p>
            <a:r>
              <a:rPr lang="en-US" dirty="0"/>
              <a:t>Algorithmic Trading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718" y="1696721"/>
            <a:ext cx="5272764" cy="44442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6E6E6"/>
                </a:solidFill>
              </a:rPr>
              <a:t>Using NLP / Logistic Regression to Predict Future Stock Movement</a:t>
            </a:r>
          </a:p>
          <a:p>
            <a:r>
              <a:rPr lang="en-US" dirty="0">
                <a:solidFill>
                  <a:srgbClr val="E6E6E6"/>
                </a:solidFill>
              </a:rPr>
              <a:t>Program that allows a user to choose a company from the S&amp;P 500 as well as SPY run a logistic regression model to predict the price movement of this company's stock on the future trade based on current sentiments of Reuters news articles related to that organization. </a:t>
            </a:r>
          </a:p>
          <a:p>
            <a:r>
              <a:rPr lang="en-US" dirty="0">
                <a:solidFill>
                  <a:srgbClr val="E6E6E6"/>
                </a:solidFill>
              </a:rPr>
              <a:t>This platform performs algorithmic data training using various models to provide best analysis to help traders decide whether to buy or sell the stock.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5BBC9E-5ECD-4664-AE90-5EF3871F4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8" b="538"/>
          <a:stretch>
            <a:fillRect/>
          </a:stretch>
        </p:blipFill>
        <p:spPr>
          <a:xfrm>
            <a:off x="1288289" y="939800"/>
            <a:ext cx="5138058" cy="497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A3779-A433-4646-ABD2-5ADBCD4D2091}"/>
              </a:ext>
            </a:extLst>
          </p:cNvPr>
          <p:cNvSpPr txBox="1"/>
          <p:nvPr/>
        </p:nvSpPr>
        <p:spPr>
          <a:xfrm>
            <a:off x="6624278" y="1019632"/>
            <a:ext cx="407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5C19-1C5B-4207-9835-59D28B7B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2640" y="4464028"/>
            <a:ext cx="8011160" cy="1641490"/>
          </a:xfrm>
        </p:spPr>
        <p:txBody>
          <a:bodyPr/>
          <a:lstStyle/>
          <a:p>
            <a:r>
              <a:rPr lang="en-US" dirty="0"/>
              <a:t>Data 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BF2D-D563-4D5F-859D-8EA18EFCC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8881" y="5558558"/>
            <a:ext cx="7279638" cy="54696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>
                <a:latin typeface="+mn-lt"/>
              </a:rPr>
              <a:t>VIX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ourceSansPro"/>
              </a:rPr>
              <a:t>Chicago Board Options Exchange</a:t>
            </a:r>
            <a:r>
              <a:rPr lang="en-US" sz="12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) , SPY S&amp;P500 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Roboto"/>
              </a:rPr>
              <a:t>The SPDR S&amp;P 500 Trust ETF </a:t>
            </a:r>
            <a:r>
              <a:rPr lang="en-US" sz="2000" dirty="0">
                <a:latin typeface="+mn-lt"/>
              </a:rPr>
              <a:t>), news Articles from </a:t>
            </a:r>
            <a:r>
              <a:rPr lang="en-US" sz="2000" dirty="0" err="1">
                <a:latin typeface="+mn-lt"/>
              </a:rPr>
              <a:t>NewsAPI</a:t>
            </a:r>
            <a:r>
              <a:rPr lang="en-US" sz="2000" dirty="0">
                <a:latin typeface="+mn-lt"/>
              </a:rPr>
              <a:t>,  and Tweets from twitter API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0EC1-5F14-4471-B3D3-C75319CE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DE2D-0830-4D31-9581-A930E263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544"/>
            <a:ext cx="4277360" cy="1992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69902-7EC2-4745-BC7E-5BC27780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87" y="2174240"/>
            <a:ext cx="3942813" cy="1974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5A855-7899-4BFD-86B5-D2631112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00" y="0"/>
            <a:ext cx="3337561" cy="1641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3CC8BC-C9D7-4BB8-A8CA-7A66C2E6C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87" y="37826"/>
            <a:ext cx="3942813" cy="1887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6AA322-6704-4039-8D09-20AE8465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52"/>
            <a:ext cx="4277360" cy="1780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5BF5B-FFB1-418A-A684-101B9CB5B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374" y="1309553"/>
            <a:ext cx="3942813" cy="15475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95D59-9AF9-419D-8454-9E0CA70B6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187" y="2526351"/>
            <a:ext cx="3810000" cy="144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2D770D-A957-42E9-8FF8-818545833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37158"/>
            <a:ext cx="2621280" cy="2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9B54-9E2E-4FA0-BF61-6B143E89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3595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Multi Model Utilization for Time Series Prediction ( SPY &amp; VIX)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BF76-3474-4AB9-AF03-DF7BD9A7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00" y="2607945"/>
            <a:ext cx="42140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Load Data.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Define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Compile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Fit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Evaluate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Tie It All Together.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Make Predictions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4939-C7E2-4329-8C92-509743D8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15DA8-2314-46EB-865D-3759419FE5C2}"/>
              </a:ext>
            </a:extLst>
          </p:cNvPr>
          <p:cNvSpPr txBox="1"/>
          <p:nvPr/>
        </p:nvSpPr>
        <p:spPr>
          <a:xfrm>
            <a:off x="6096000" y="2799556"/>
            <a:ext cx="54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Tune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Save the Model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Summarize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Separate Train and Test Datasets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Plot Learning Curves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Learn a New Dataset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Use Functional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AF4A-F9D0-4311-ABF1-F8BA1573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365125"/>
            <a:ext cx="11795760" cy="1325563"/>
          </a:xfrm>
        </p:spPr>
        <p:txBody>
          <a:bodyPr>
            <a:normAutofit fontScale="90000"/>
          </a:bodyPr>
          <a:lstStyle/>
          <a:p>
            <a:r>
              <a:rPr kumimoji="0" lang="en-US" sz="5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Overfitting/Underfitting Goldilocks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12DEA-7978-4AF0-B329-899A7692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8F1A-EC2D-4EFC-A5BC-6DC4AF3B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898391"/>
            <a:ext cx="5372097" cy="3793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128E9-D61F-4AFA-8C08-E600F7B6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481138"/>
            <a:ext cx="2373433" cy="5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AE2EF-5D1C-4C7B-BC33-D7E7FDFC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01E8-09EC-479F-9B8A-5213CF3FD719}"/>
              </a:ext>
            </a:extLst>
          </p:cNvPr>
          <p:cNvSpPr txBox="1"/>
          <p:nvPr/>
        </p:nvSpPr>
        <p:spPr>
          <a:xfrm>
            <a:off x="1879600" y="467360"/>
            <a:ext cx="8646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rial Black" panose="020B0A04020102020204" pitchFamily="34" charset="0"/>
              </a:rPr>
              <a:t>SPY and VIX 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91D60-D2E2-4254-BA28-C65121A71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611120"/>
            <a:ext cx="6111810" cy="25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F5A87-39A2-4712-BC68-417200ABC09A}"/>
              </a:ext>
            </a:extLst>
          </p:cNvPr>
          <p:cNvSpPr txBox="1"/>
          <p:nvPr/>
        </p:nvSpPr>
        <p:spPr>
          <a:xfrm>
            <a:off x="558800" y="6043295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 Chart  of SPY and VIX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8F28F-5EB1-4C86-B167-0E21B35B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47" y="980839"/>
            <a:ext cx="5876953" cy="416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9E029-8B17-4A00-B69F-3E9D6221F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74"/>
          <a:stretch/>
        </p:blipFill>
        <p:spPr>
          <a:xfrm>
            <a:off x="0" y="980839"/>
            <a:ext cx="6111810" cy="17115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4BBD6-C8AE-4272-B606-C89405E1C04A}"/>
              </a:ext>
            </a:extLst>
          </p:cNvPr>
          <p:cNvSpPr txBox="1"/>
          <p:nvPr/>
        </p:nvSpPr>
        <p:spPr>
          <a:xfrm>
            <a:off x="7076440" y="6021308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data of  SPY  vs.  VIX</a:t>
            </a:r>
          </a:p>
        </p:txBody>
      </p:sp>
    </p:spTree>
    <p:extLst>
      <p:ext uri="{BB962C8B-B14F-4D97-AF65-F5344CB8AC3E}">
        <p14:creationId xmlns:p14="http://schemas.microsoft.com/office/powerpoint/2010/main" val="100906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BC911A-8A38-4390-B18F-C1CCC90A96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6698" r="2766" b="1549"/>
          <a:stretch/>
        </p:blipFill>
        <p:spPr>
          <a:xfrm>
            <a:off x="-1" y="681983"/>
            <a:ext cx="4514685" cy="260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13" y="-758825"/>
            <a:ext cx="11520487" cy="758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D97B1-6F1C-4B5F-9D64-B7C385B2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3258005"/>
            <a:ext cx="4522851" cy="17853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69AC301-F25C-46B0-B832-1557E7E92CF8}"/>
              </a:ext>
            </a:extLst>
          </p:cNvPr>
          <p:cNvSpPr txBox="1">
            <a:spLocks/>
          </p:cNvSpPr>
          <p:nvPr/>
        </p:nvSpPr>
        <p:spPr>
          <a:xfrm>
            <a:off x="225171" y="220155"/>
            <a:ext cx="11520487" cy="758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69DB8-D9E8-4075-91C6-FE79EBB2D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2" b="8156"/>
          <a:stretch/>
        </p:blipFill>
        <p:spPr>
          <a:xfrm>
            <a:off x="4512690" y="5107133"/>
            <a:ext cx="4911510" cy="1838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E1E23-DA47-4EEC-AC59-4598BA657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9" r="5407"/>
          <a:stretch/>
        </p:blipFill>
        <p:spPr>
          <a:xfrm>
            <a:off x="4512691" y="655715"/>
            <a:ext cx="4911509" cy="2773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276372-8CED-4849-937A-B9132E917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043355"/>
            <a:ext cx="4512691" cy="1902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26B192-E25F-417A-B21D-1397A3330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93" t="49879" r="19430" b="1"/>
          <a:stretch/>
        </p:blipFill>
        <p:spPr>
          <a:xfrm>
            <a:off x="4438217" y="3344987"/>
            <a:ext cx="4985983" cy="1838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51F611-714E-485D-8CA8-BC2F9E502FD1}"/>
              </a:ext>
            </a:extLst>
          </p:cNvPr>
          <p:cNvSpPr txBox="1"/>
          <p:nvPr/>
        </p:nvSpPr>
        <p:spPr>
          <a:xfrm>
            <a:off x="9498674" y="873760"/>
            <a:ext cx="246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S&amp;P 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A16A1-22FB-48ED-AE12-96F119C7D374}"/>
              </a:ext>
            </a:extLst>
          </p:cNvPr>
          <p:cNvSpPr txBox="1"/>
          <p:nvPr/>
        </p:nvSpPr>
        <p:spPr>
          <a:xfrm>
            <a:off x="9794240" y="4033520"/>
            <a:ext cx="22758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President Joe Biden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95DE3-C527-4F48-8527-5E3D2022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8540-1EE3-46BF-8600-CEBD73F3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7840" cy="312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F2AFF-E492-4D75-860B-B67325EF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40" y="0"/>
            <a:ext cx="4592320" cy="312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D34E5-AD56-4811-B1FC-D0FD11294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5" t="11251" r="23336"/>
          <a:stretch/>
        </p:blipFill>
        <p:spPr>
          <a:xfrm>
            <a:off x="6399576" y="3241040"/>
            <a:ext cx="2621438" cy="361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80F90-24AC-4102-AD66-0D2B55ED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1040"/>
            <a:ext cx="6399576" cy="361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4520F-C75F-4F78-A6CC-D6689925E999}"/>
              </a:ext>
            </a:extLst>
          </p:cNvPr>
          <p:cNvSpPr txBox="1"/>
          <p:nvPr/>
        </p:nvSpPr>
        <p:spPr>
          <a:xfrm>
            <a:off x="9359037" y="822960"/>
            <a:ext cx="24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Layer – LTSM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F352-6CA5-4CAC-A6B8-8E5EB3D446E1}"/>
              </a:ext>
            </a:extLst>
          </p:cNvPr>
          <p:cNvSpPr txBox="1"/>
          <p:nvPr/>
        </p:nvSpPr>
        <p:spPr>
          <a:xfrm>
            <a:off x="9509760" y="4162343"/>
            <a:ext cx="227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 Layer - LTSM</a:t>
            </a:r>
          </a:p>
        </p:txBody>
      </p:sp>
    </p:spTree>
    <p:extLst>
      <p:ext uri="{BB962C8B-B14F-4D97-AF65-F5344CB8AC3E}">
        <p14:creationId xmlns:p14="http://schemas.microsoft.com/office/powerpoint/2010/main" val="403993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Trading Signals as Input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482" y="5286018"/>
            <a:ext cx="3395852" cy="267377"/>
          </a:xfrm>
        </p:spPr>
        <p:txBody>
          <a:bodyPr>
            <a:noAutofit/>
          </a:bodyPr>
          <a:lstStyle/>
          <a:p>
            <a:r>
              <a:rPr lang="en-US" sz="3600" dirty="0"/>
              <a:t>Signals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C56B901-8F10-481D-95C6-EFCCD2C24AB6}"/>
              </a:ext>
            </a:extLst>
          </p:cNvPr>
          <p:cNvSpPr txBox="1">
            <a:spLocks/>
          </p:cNvSpPr>
          <p:nvPr/>
        </p:nvSpPr>
        <p:spPr>
          <a:xfrm>
            <a:off x="4509622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Generating Signals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AD64E2-AA35-49FC-AB9D-E01D9045B764}"/>
              </a:ext>
            </a:extLst>
          </p:cNvPr>
          <p:cNvSpPr txBox="1">
            <a:spLocks/>
          </p:cNvSpPr>
          <p:nvPr/>
        </p:nvSpPr>
        <p:spPr>
          <a:xfrm>
            <a:off x="9247333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Buy/Sells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11B61-EDFC-4F9A-AC1F-F563CC7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9" y="1578032"/>
            <a:ext cx="3854006" cy="31562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62E29A-49F8-49E2-99B0-64A2460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21" y="1548816"/>
            <a:ext cx="3702126" cy="31562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7CE65A-5515-4CE1-A15F-34493C22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1554583"/>
            <a:ext cx="3547691" cy="32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0070C0"/>
      </a:accent3>
      <a:accent4>
        <a:srgbClr val="258396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284</Words>
  <Application>Microsoft Office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Arial Black</vt:lpstr>
      <vt:lpstr>Arial Rounded MT Bold</vt:lpstr>
      <vt:lpstr>Calibri</vt:lpstr>
      <vt:lpstr>Corbel</vt:lpstr>
      <vt:lpstr>Helvetica Neue</vt:lpstr>
      <vt:lpstr>Roboto</vt:lpstr>
      <vt:lpstr>SourceSansPro</vt:lpstr>
      <vt:lpstr>Depth</vt:lpstr>
      <vt:lpstr>Trading Spaces LTSM for SPY </vt:lpstr>
      <vt:lpstr>Algorithmic Trading</vt:lpstr>
      <vt:lpstr>Data Collections</vt:lpstr>
      <vt:lpstr>Multi Model Utilization for Time Series Prediction ( SPY &amp; VIX)</vt:lpstr>
      <vt:lpstr>Overfitting/Underfitting Goldilocks Model</vt:lpstr>
      <vt:lpstr>PowerPoint Presentation</vt:lpstr>
      <vt:lpstr>Slide 27</vt:lpstr>
      <vt:lpstr>PowerPoint Presentation</vt:lpstr>
      <vt:lpstr>Trading Signals as Input Data</vt:lpstr>
      <vt:lpstr>Profit &amp; Loss</vt:lpstr>
      <vt:lpstr>K-means and Initialized 3D-Kmean </vt:lpstr>
      <vt:lpstr>Visualizing S&amp;P 500</vt:lpstr>
      <vt:lpstr>Economic Data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2020-04-18T02:14:29Z</dcterms:created>
  <dcterms:modified xsi:type="dcterms:W3CDTF">2021-03-23T22:51:47Z</dcterms:modified>
</cp:coreProperties>
</file>